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56" r:id="rId2"/>
    <p:sldId id="257" r:id="rId3"/>
    <p:sldId id="307" r:id="rId4"/>
    <p:sldId id="267" r:id="rId5"/>
    <p:sldId id="308" r:id="rId6"/>
    <p:sldId id="355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  <p:sldId id="324" r:id="rId22"/>
    <p:sldId id="325" r:id="rId23"/>
    <p:sldId id="326" r:id="rId24"/>
    <p:sldId id="327" r:id="rId25"/>
    <p:sldId id="328" r:id="rId26"/>
    <p:sldId id="329" r:id="rId27"/>
    <p:sldId id="330" r:id="rId28"/>
    <p:sldId id="331" r:id="rId29"/>
    <p:sldId id="332" r:id="rId30"/>
    <p:sldId id="333" r:id="rId31"/>
    <p:sldId id="334" r:id="rId32"/>
    <p:sldId id="335" r:id="rId33"/>
    <p:sldId id="336" r:id="rId34"/>
    <p:sldId id="337" r:id="rId35"/>
    <p:sldId id="338" r:id="rId36"/>
    <p:sldId id="339" r:id="rId37"/>
    <p:sldId id="340" r:id="rId38"/>
    <p:sldId id="341" r:id="rId39"/>
    <p:sldId id="342" r:id="rId40"/>
    <p:sldId id="343" r:id="rId41"/>
    <p:sldId id="344" r:id="rId42"/>
    <p:sldId id="345" r:id="rId43"/>
    <p:sldId id="346" r:id="rId44"/>
    <p:sldId id="347" r:id="rId45"/>
    <p:sldId id="348" r:id="rId46"/>
    <p:sldId id="349" r:id="rId47"/>
    <p:sldId id="350" r:id="rId48"/>
    <p:sldId id="351" r:id="rId49"/>
    <p:sldId id="352" r:id="rId50"/>
    <p:sldId id="353" r:id="rId51"/>
    <p:sldId id="354" r:id="rId52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124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94FE6EF-A32B-449A-BAEF-B3DC69912B0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0996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519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519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19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19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18E975B-E372-45C8-8DC7-418723702B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608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63B483-3A9D-4ACB-8864-955717E69648}" type="slidenum">
              <a:rPr lang="en-US"/>
              <a:pPr/>
              <a:t>1</a:t>
            </a:fld>
            <a:endParaRPr lang="en-US"/>
          </a:p>
        </p:txBody>
      </p:sp>
      <p:sp>
        <p:nvSpPr>
          <p:cNvPr id="253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EA36B1-D063-43BE-9599-61E7452B74E2}" type="slidenum">
              <a:rPr lang="en-US"/>
              <a:pPr/>
              <a:t>10</a:t>
            </a:fld>
            <a:endParaRPr lang="en-US"/>
          </a:p>
        </p:txBody>
      </p:sp>
      <p:sp>
        <p:nvSpPr>
          <p:cNvPr id="263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3BEFA6-B495-4D04-BAA6-6763F515A96F}" type="slidenum">
              <a:rPr lang="en-US"/>
              <a:pPr/>
              <a:t>11</a:t>
            </a:fld>
            <a:endParaRPr lang="en-US"/>
          </a:p>
        </p:txBody>
      </p:sp>
      <p:sp>
        <p:nvSpPr>
          <p:cNvPr id="264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A10ACB-9C49-44C4-AB78-E961E34831A7}" type="slidenum">
              <a:rPr lang="en-US"/>
              <a:pPr/>
              <a:t>12</a:t>
            </a:fld>
            <a:endParaRPr lang="en-US"/>
          </a:p>
        </p:txBody>
      </p:sp>
      <p:sp>
        <p:nvSpPr>
          <p:cNvPr id="265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6A5DF8-BB03-460D-A1FF-B91A7A257B71}" type="slidenum">
              <a:rPr lang="en-US"/>
              <a:pPr/>
              <a:t>13</a:t>
            </a:fld>
            <a:endParaRPr lang="en-US"/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541927-DBB8-4213-B09F-28F30ABC06EF}" type="slidenum">
              <a:rPr lang="en-US"/>
              <a:pPr/>
              <a:t>14</a:t>
            </a:fld>
            <a:endParaRPr lang="en-US"/>
          </a:p>
        </p:txBody>
      </p:sp>
      <p:sp>
        <p:nvSpPr>
          <p:cNvPr id="267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81D48B-9747-4F67-AC7B-8D92143312C2}" type="slidenum">
              <a:rPr lang="en-US"/>
              <a:pPr/>
              <a:t>15</a:t>
            </a:fld>
            <a:endParaRPr lang="en-US"/>
          </a:p>
        </p:txBody>
      </p:sp>
      <p:sp>
        <p:nvSpPr>
          <p:cNvPr id="268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E336A5-2796-4FD2-AF1D-BD8C1C2652D6}" type="slidenum">
              <a:rPr lang="en-US"/>
              <a:pPr/>
              <a:t>16</a:t>
            </a:fld>
            <a:endParaRPr lang="en-US"/>
          </a:p>
        </p:txBody>
      </p:sp>
      <p:sp>
        <p:nvSpPr>
          <p:cNvPr id="269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788A60-F22C-42C8-B091-F21B50A1E563}" type="slidenum">
              <a:rPr lang="en-US"/>
              <a:pPr/>
              <a:t>17</a:t>
            </a:fld>
            <a:endParaRPr lang="en-US"/>
          </a:p>
        </p:txBody>
      </p:sp>
      <p:sp>
        <p:nvSpPr>
          <p:cNvPr id="27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7EE3BF-355D-4A3F-9830-FEF421E99F4D}" type="slidenum">
              <a:rPr lang="en-US"/>
              <a:pPr/>
              <a:t>18</a:t>
            </a:fld>
            <a:endParaRPr lang="en-US"/>
          </a:p>
        </p:txBody>
      </p:sp>
      <p:sp>
        <p:nvSpPr>
          <p:cNvPr id="271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CCC2C9-53D4-43E5-B8E6-8E837EF91528}" type="slidenum">
              <a:rPr lang="en-US"/>
              <a:pPr/>
              <a:t>19</a:t>
            </a:fld>
            <a:endParaRPr lang="en-US"/>
          </a:p>
        </p:txBody>
      </p:sp>
      <p:sp>
        <p:nvSpPr>
          <p:cNvPr id="27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6676D7-BD09-4B17-A35F-4E398945E778}" type="slidenum">
              <a:rPr lang="en-US"/>
              <a:pPr/>
              <a:t>2</a:t>
            </a:fld>
            <a:endParaRPr lang="en-US"/>
          </a:p>
        </p:txBody>
      </p:sp>
      <p:sp>
        <p:nvSpPr>
          <p:cNvPr id="254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4A7A0D-03DF-4870-A05C-CA76D3C167C6}" type="slidenum">
              <a:rPr lang="en-US"/>
              <a:pPr/>
              <a:t>20</a:t>
            </a:fld>
            <a:endParaRPr lang="en-US"/>
          </a:p>
        </p:txBody>
      </p:sp>
      <p:sp>
        <p:nvSpPr>
          <p:cNvPr id="27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F82F02-4AA2-47FE-B4FB-E5B4D2DEC7AD}" type="slidenum">
              <a:rPr lang="en-US"/>
              <a:pPr/>
              <a:t>21</a:t>
            </a:fld>
            <a:endParaRPr lang="en-US"/>
          </a:p>
        </p:txBody>
      </p:sp>
      <p:sp>
        <p:nvSpPr>
          <p:cNvPr id="27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0F6BF4-3C05-4550-92EC-32D9E01667C4}" type="slidenum">
              <a:rPr lang="en-US"/>
              <a:pPr/>
              <a:t>22</a:t>
            </a:fld>
            <a:endParaRPr lang="en-US"/>
          </a:p>
        </p:txBody>
      </p:sp>
      <p:sp>
        <p:nvSpPr>
          <p:cNvPr id="275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6952D7-D10C-430D-A9F5-7EC6CEB879B3}" type="slidenum">
              <a:rPr lang="en-US"/>
              <a:pPr/>
              <a:t>23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9CCF99-3E91-4DAC-8268-2430FAA1D51B}" type="slidenum">
              <a:rPr lang="en-US"/>
              <a:pPr/>
              <a:t>24</a:t>
            </a:fld>
            <a:endParaRPr lang="en-US"/>
          </a:p>
        </p:txBody>
      </p:sp>
      <p:sp>
        <p:nvSpPr>
          <p:cNvPr id="277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655E44-8DFD-48A8-9EEB-95F701967A2D}" type="slidenum">
              <a:rPr lang="en-US"/>
              <a:pPr/>
              <a:t>25</a:t>
            </a:fld>
            <a:endParaRPr lang="en-US"/>
          </a:p>
        </p:txBody>
      </p:sp>
      <p:sp>
        <p:nvSpPr>
          <p:cNvPr id="27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C2D82A-66AB-4F04-BB56-C0E31A73F4EC}" type="slidenum">
              <a:rPr lang="en-US"/>
              <a:pPr/>
              <a:t>26</a:t>
            </a:fld>
            <a:endParaRPr lang="en-US"/>
          </a:p>
        </p:txBody>
      </p:sp>
      <p:sp>
        <p:nvSpPr>
          <p:cNvPr id="279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48CBC2-EE5A-4A13-AFB8-6153D5805CDA}" type="slidenum">
              <a:rPr lang="en-US"/>
              <a:pPr/>
              <a:t>27</a:t>
            </a:fld>
            <a:endParaRPr lang="en-US"/>
          </a:p>
        </p:txBody>
      </p:sp>
      <p:sp>
        <p:nvSpPr>
          <p:cNvPr id="28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511E79-6525-4E13-BC11-148ADE735861}" type="slidenum">
              <a:rPr lang="en-US"/>
              <a:pPr/>
              <a:t>28</a:t>
            </a:fld>
            <a:endParaRPr lang="en-US"/>
          </a:p>
        </p:txBody>
      </p:sp>
      <p:sp>
        <p:nvSpPr>
          <p:cNvPr id="281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520C23-11AB-4F50-AC8F-4C2142158181}" type="slidenum">
              <a:rPr lang="en-US"/>
              <a:pPr/>
              <a:t>29</a:t>
            </a:fld>
            <a:endParaRPr lang="en-US"/>
          </a:p>
        </p:txBody>
      </p:sp>
      <p:sp>
        <p:nvSpPr>
          <p:cNvPr id="28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C32E1C-666B-4F5F-9E0C-2F5B25BC9A67}" type="slidenum">
              <a:rPr lang="en-US"/>
              <a:pPr/>
              <a:t>3</a:t>
            </a:fld>
            <a:endParaRPr lang="en-US"/>
          </a:p>
        </p:txBody>
      </p:sp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CC3414-C150-4D9F-B458-9761DE1FD002}" type="slidenum">
              <a:rPr lang="en-US"/>
              <a:pPr/>
              <a:t>30</a:t>
            </a:fld>
            <a:endParaRPr lang="en-US"/>
          </a:p>
        </p:txBody>
      </p:sp>
      <p:sp>
        <p:nvSpPr>
          <p:cNvPr id="283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F66C37-21F3-4CBD-9F36-23F93600242B}" type="slidenum">
              <a:rPr lang="en-US"/>
              <a:pPr/>
              <a:t>31</a:t>
            </a:fld>
            <a:endParaRPr lang="en-US"/>
          </a:p>
        </p:txBody>
      </p:sp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915841-7377-43CB-BCD1-958459D2157F}" type="slidenum">
              <a:rPr lang="en-US"/>
              <a:pPr/>
              <a:t>32</a:t>
            </a:fld>
            <a:endParaRPr lang="en-US"/>
          </a:p>
        </p:txBody>
      </p:sp>
      <p:sp>
        <p:nvSpPr>
          <p:cNvPr id="285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D859E5-B134-415A-A32D-004E9B65CE7D}" type="slidenum">
              <a:rPr lang="en-US"/>
              <a:pPr/>
              <a:t>33</a:t>
            </a:fld>
            <a:endParaRPr lang="en-US"/>
          </a:p>
        </p:txBody>
      </p:sp>
      <p:sp>
        <p:nvSpPr>
          <p:cNvPr id="28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0EA854-0FF5-498E-BA7F-611E5A7A405A}" type="slidenum">
              <a:rPr lang="en-US"/>
              <a:pPr/>
              <a:t>34</a:t>
            </a:fld>
            <a:endParaRPr lang="en-US"/>
          </a:p>
        </p:txBody>
      </p:sp>
      <p:sp>
        <p:nvSpPr>
          <p:cNvPr id="287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5AB34D-4AF6-4A49-9C53-5E5CBEA3CBA4}" type="slidenum">
              <a:rPr lang="en-US"/>
              <a:pPr/>
              <a:t>35</a:t>
            </a:fld>
            <a:endParaRPr lang="en-US"/>
          </a:p>
        </p:txBody>
      </p:sp>
      <p:sp>
        <p:nvSpPr>
          <p:cNvPr id="28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957318-7278-4DF3-96C1-D13B5DFC01AB}" type="slidenum">
              <a:rPr lang="en-US"/>
              <a:pPr/>
              <a:t>36</a:t>
            </a:fld>
            <a:endParaRPr lang="en-US"/>
          </a:p>
        </p:txBody>
      </p:sp>
      <p:sp>
        <p:nvSpPr>
          <p:cNvPr id="289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7C8046-F74E-46F7-9FE5-82610471B9ED}" type="slidenum">
              <a:rPr lang="en-US"/>
              <a:pPr/>
              <a:t>37</a:t>
            </a:fld>
            <a:endParaRPr lang="en-US"/>
          </a:p>
        </p:txBody>
      </p:sp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4852AB-51FD-43EA-B63C-378F85EEEF33}" type="slidenum">
              <a:rPr lang="en-US"/>
              <a:pPr/>
              <a:t>38</a:t>
            </a:fld>
            <a:endParaRPr lang="en-US"/>
          </a:p>
        </p:txBody>
      </p:sp>
      <p:sp>
        <p:nvSpPr>
          <p:cNvPr id="291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0B3395-789E-46D2-861C-1D61A9B57BFC}" type="slidenum">
              <a:rPr lang="en-US"/>
              <a:pPr/>
              <a:t>39</a:t>
            </a:fld>
            <a:endParaRPr lang="en-US"/>
          </a:p>
        </p:txBody>
      </p:sp>
      <p:sp>
        <p:nvSpPr>
          <p:cNvPr id="29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040E88-80B6-431F-8E64-CC2D31DF33E6}" type="slidenum">
              <a:rPr lang="en-US"/>
              <a:pPr/>
              <a:t>4</a:t>
            </a:fld>
            <a:endParaRPr lang="en-US"/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6B05C3-925D-4E20-91FD-09104AD4FC6F}" type="slidenum">
              <a:rPr lang="en-US"/>
              <a:pPr/>
              <a:t>40</a:t>
            </a:fld>
            <a:endParaRPr lang="en-US"/>
          </a:p>
        </p:txBody>
      </p:sp>
      <p:sp>
        <p:nvSpPr>
          <p:cNvPr id="293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230B18-8E14-4A4D-A123-1ECD393EC5D1}" type="slidenum">
              <a:rPr lang="en-US"/>
              <a:pPr/>
              <a:t>41</a:t>
            </a:fld>
            <a:endParaRPr lang="en-US"/>
          </a:p>
        </p:txBody>
      </p:sp>
      <p:sp>
        <p:nvSpPr>
          <p:cNvPr id="29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C82717-DBB7-43E5-B042-528A6BEBAD0F}" type="slidenum">
              <a:rPr lang="en-US"/>
              <a:pPr/>
              <a:t>42</a:t>
            </a:fld>
            <a:endParaRPr lang="en-US"/>
          </a:p>
        </p:txBody>
      </p:sp>
      <p:sp>
        <p:nvSpPr>
          <p:cNvPr id="295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ABADEF-D9B8-49F7-98B8-1E91DCF49009}" type="slidenum">
              <a:rPr lang="en-US"/>
              <a:pPr/>
              <a:t>43</a:t>
            </a:fld>
            <a:endParaRPr lang="en-US"/>
          </a:p>
        </p:txBody>
      </p:sp>
      <p:sp>
        <p:nvSpPr>
          <p:cNvPr id="296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34BBC7-74F7-4841-80EF-351AFA8670EB}" type="slidenum">
              <a:rPr lang="en-US"/>
              <a:pPr/>
              <a:t>44</a:t>
            </a:fld>
            <a:endParaRPr lang="en-US"/>
          </a:p>
        </p:txBody>
      </p:sp>
      <p:sp>
        <p:nvSpPr>
          <p:cNvPr id="29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673BB8-6C64-4CFF-8AD1-D2D3791B2ECF}" type="slidenum">
              <a:rPr lang="en-US"/>
              <a:pPr/>
              <a:t>45</a:t>
            </a:fld>
            <a:endParaRPr lang="en-US"/>
          </a:p>
        </p:txBody>
      </p:sp>
      <p:sp>
        <p:nvSpPr>
          <p:cNvPr id="299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28F1DC-38AE-40E8-A90C-60551C24722B}" type="slidenum">
              <a:rPr lang="en-US"/>
              <a:pPr/>
              <a:t>46</a:t>
            </a:fld>
            <a:endParaRPr lang="en-US"/>
          </a:p>
        </p:txBody>
      </p:sp>
      <p:sp>
        <p:nvSpPr>
          <p:cNvPr id="300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3BF26F-FE12-48DA-9DAE-C52E4DCC77A1}" type="slidenum">
              <a:rPr lang="en-US"/>
              <a:pPr/>
              <a:t>47</a:t>
            </a:fld>
            <a:endParaRPr lang="en-US"/>
          </a:p>
        </p:txBody>
      </p:sp>
      <p:sp>
        <p:nvSpPr>
          <p:cNvPr id="30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7D4FE1-D353-4D18-B0F8-320973B96DFA}" type="slidenum">
              <a:rPr lang="en-US"/>
              <a:pPr/>
              <a:t>48</a:t>
            </a:fld>
            <a:endParaRPr lang="en-US"/>
          </a:p>
        </p:txBody>
      </p:sp>
      <p:sp>
        <p:nvSpPr>
          <p:cNvPr id="302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83AC5D-23BA-4D2B-BEB4-640A1005DFB4}" type="slidenum">
              <a:rPr lang="en-US"/>
              <a:pPr/>
              <a:t>49</a:t>
            </a:fld>
            <a:endParaRPr lang="en-US"/>
          </a:p>
        </p:txBody>
      </p:sp>
      <p:sp>
        <p:nvSpPr>
          <p:cNvPr id="303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D3DDF7-A154-493A-960D-56AC2C5A92EE}" type="slidenum">
              <a:rPr lang="en-US"/>
              <a:pPr/>
              <a:t>5</a:t>
            </a:fld>
            <a:endParaRPr lang="en-US"/>
          </a:p>
        </p:txBody>
      </p:sp>
      <p:sp>
        <p:nvSpPr>
          <p:cNvPr id="258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51735D-552F-491D-9336-303B307045AB}" type="slidenum">
              <a:rPr lang="en-US"/>
              <a:pPr/>
              <a:t>50</a:t>
            </a:fld>
            <a:endParaRPr lang="en-US"/>
          </a:p>
        </p:txBody>
      </p:sp>
      <p:sp>
        <p:nvSpPr>
          <p:cNvPr id="304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E73711-440F-4B0A-845C-25B4600B2564}" type="slidenum">
              <a:rPr lang="en-US"/>
              <a:pPr/>
              <a:t>51</a:t>
            </a:fld>
            <a:endParaRPr lang="en-US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366800-9EA7-4751-989B-99AEC12C9987}" type="slidenum">
              <a:rPr lang="en-US"/>
              <a:pPr/>
              <a:t>6</a:t>
            </a:fld>
            <a:endParaRPr lang="en-US"/>
          </a:p>
        </p:txBody>
      </p:sp>
      <p:sp>
        <p:nvSpPr>
          <p:cNvPr id="25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E4F74F-5DEB-4392-BA3B-5906F68D49E7}" type="slidenum">
              <a:rPr lang="en-US"/>
              <a:pPr/>
              <a:t>7</a:t>
            </a:fld>
            <a:endParaRPr lang="en-US"/>
          </a:p>
        </p:txBody>
      </p:sp>
      <p:sp>
        <p:nvSpPr>
          <p:cNvPr id="260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F9F050-969C-4DCA-B5E5-A03826461D9E}" type="slidenum">
              <a:rPr lang="en-US"/>
              <a:pPr/>
              <a:t>8</a:t>
            </a:fld>
            <a:endParaRPr lang="en-US"/>
          </a:p>
        </p:txBody>
      </p:sp>
      <p:sp>
        <p:nvSpPr>
          <p:cNvPr id="261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FF3A40-B3D2-4E31-9ED3-12BEFFFFCB99}" type="slidenum">
              <a:rPr lang="en-US"/>
              <a:pPr/>
              <a:t>9</a:t>
            </a:fld>
            <a:endParaRPr lang="en-US"/>
          </a:p>
        </p:txBody>
      </p:sp>
      <p:sp>
        <p:nvSpPr>
          <p:cNvPr id="26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D2440-06D7-4ABA-B783-138DB756EC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352648"/>
      </p:ext>
    </p:extLst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98CCEB-355D-47F6-815B-81069D64AA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114798"/>
      </p:ext>
    </p:extLst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1BD94-EF5A-4910-8C56-6A3BB1B43BE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391761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B67BB2-837C-4EF2-A8F7-7C904561335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495956"/>
      </p:ext>
    </p:extLst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A57E6-FED7-476D-A29A-7C081BEE51F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865948"/>
      </p:ext>
    </p:extLst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B422DE-4DEB-4695-95E3-FF2514C288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880163"/>
      </p:ext>
    </p:extLst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55F0A-A70B-461F-8B8F-0CC79EABA26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340510"/>
      </p:ext>
    </p:extLst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72A6D0-9E77-4B59-864D-CBFE5A44E1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43160"/>
      </p:ext>
    </p:extLst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E1DE31-B367-495D-9EE4-332AD82CB5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848854"/>
      </p:ext>
    </p:extLst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0AB7FC-05F5-45CF-8EBB-0890F533910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155913"/>
      </p:ext>
    </p:extLst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10F011-2061-4BFD-B069-79B5831F69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886825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84BEE01-1EB1-4A52-86C4-9C4FE3EB63E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24.xml"/><Relationship Id="rId18" Type="http://schemas.openxmlformats.org/officeDocument/2006/relationships/slide" Target="slide34.xml"/><Relationship Id="rId26" Type="http://schemas.openxmlformats.org/officeDocument/2006/relationships/slide" Target="slide50.xml"/><Relationship Id="rId3" Type="http://schemas.openxmlformats.org/officeDocument/2006/relationships/slide" Target="slide4.xml"/><Relationship Id="rId21" Type="http://schemas.openxmlformats.org/officeDocument/2006/relationships/slide" Target="slide40.xml"/><Relationship Id="rId7" Type="http://schemas.openxmlformats.org/officeDocument/2006/relationships/slide" Target="slide12.xml"/><Relationship Id="rId12" Type="http://schemas.openxmlformats.org/officeDocument/2006/relationships/slide" Target="slide22.xml"/><Relationship Id="rId17" Type="http://schemas.openxmlformats.org/officeDocument/2006/relationships/slide" Target="slide32.xml"/><Relationship Id="rId25" Type="http://schemas.openxmlformats.org/officeDocument/2006/relationships/slide" Target="slide48.xml"/><Relationship Id="rId2" Type="http://schemas.openxmlformats.org/officeDocument/2006/relationships/notesSlide" Target="../notesSlides/notesSlide1.xml"/><Relationship Id="rId16" Type="http://schemas.openxmlformats.org/officeDocument/2006/relationships/slide" Target="slide30.xml"/><Relationship Id="rId20" Type="http://schemas.openxmlformats.org/officeDocument/2006/relationships/slide" Target="slide3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20.xml"/><Relationship Id="rId24" Type="http://schemas.openxmlformats.org/officeDocument/2006/relationships/slide" Target="slide46.xml"/><Relationship Id="rId5" Type="http://schemas.openxmlformats.org/officeDocument/2006/relationships/slide" Target="slide8.xml"/><Relationship Id="rId15" Type="http://schemas.openxmlformats.org/officeDocument/2006/relationships/slide" Target="slide28.xml"/><Relationship Id="rId23" Type="http://schemas.openxmlformats.org/officeDocument/2006/relationships/slide" Target="slide44.xml"/><Relationship Id="rId10" Type="http://schemas.openxmlformats.org/officeDocument/2006/relationships/slide" Target="slide18.xml"/><Relationship Id="rId19" Type="http://schemas.openxmlformats.org/officeDocument/2006/relationships/slide" Target="slide36.xml"/><Relationship Id="rId4" Type="http://schemas.openxmlformats.org/officeDocument/2006/relationships/slide" Target="slide6.xml"/><Relationship Id="rId9" Type="http://schemas.openxmlformats.org/officeDocument/2006/relationships/slide" Target="slide16.xml"/><Relationship Id="rId14" Type="http://schemas.openxmlformats.org/officeDocument/2006/relationships/slide" Target="slide26.xml"/><Relationship Id="rId22" Type="http://schemas.openxmlformats.org/officeDocument/2006/relationships/slide" Target="slide42.xml"/><Relationship Id="rId27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mage:Louis_XIV_of_France.jp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mage:Carolus_I.jp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mage:Frederick_William_I_the_Soldier-King.jpg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mage:Cesareborgia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mage:358518.jpg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mage:Jan_Matejko-Astronomer_Copernicus-Conversation_with_God.jpg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mage:NewtonsPrincipia.jpg" TargetMode="Externa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mage:Cath2russia.jpg" TargetMode="Externa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mage:Rzeczpospolita_Rozbiory_1.png" TargetMode="Externa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mage:Thomas_Hobbes_(portrait)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wmf"/><Relationship Id="rId4" Type="http://schemas.openxmlformats.org/officeDocument/2006/relationships/image" Target="../media/image2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mage:Joseph_II.jpg" TargetMode="Externa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7" name="AutoShape 8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3" action="ppaction://hlinksldjump"/>
              </a:rPr>
              <a:t>200</a:t>
            </a:r>
            <a:endParaRPr lang="en-US" sz="3600" b="1"/>
          </a:p>
        </p:txBody>
      </p:sp>
      <p:sp>
        <p:nvSpPr>
          <p:cNvPr id="2138" name="AutoShape 9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4" action="ppaction://hlinksldjump"/>
              </a:rPr>
              <a:t>300</a:t>
            </a:r>
            <a:endParaRPr lang="en-US" sz="3600" b="1">
              <a:hlinkClick r:id="rId4" action="ppaction://hlinksldjump"/>
            </a:endParaRPr>
          </a:p>
        </p:txBody>
      </p:sp>
      <p:sp>
        <p:nvSpPr>
          <p:cNvPr id="2139" name="AutoShape 9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5" action="ppaction://hlinksldjump"/>
              </a:rPr>
              <a:t>400</a:t>
            </a:r>
            <a:endParaRPr lang="en-US" sz="3600" b="1">
              <a:hlinkClick r:id="rId5" action="ppaction://hlinksldjump"/>
            </a:endParaRPr>
          </a:p>
        </p:txBody>
      </p:sp>
      <p:sp>
        <p:nvSpPr>
          <p:cNvPr id="2140" name="AutoShape 92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6" action="ppaction://hlinksldjump"/>
              </a:rPr>
              <a:t>500</a:t>
            </a:r>
            <a:endParaRPr lang="en-US" sz="3600" b="1"/>
          </a:p>
        </p:txBody>
      </p:sp>
      <p:sp>
        <p:nvSpPr>
          <p:cNvPr id="2149" name="AutoShape 101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7" action="ppaction://hlinksldjump"/>
              </a:rPr>
              <a:t>100</a:t>
            </a:r>
            <a:endParaRPr lang="en-US" sz="3600" b="1"/>
          </a:p>
        </p:txBody>
      </p:sp>
      <p:sp>
        <p:nvSpPr>
          <p:cNvPr id="2150" name="AutoShape 102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8" action="ppaction://hlinksldjump"/>
              </a:rPr>
              <a:t>200</a:t>
            </a:r>
            <a:endParaRPr lang="en-US" sz="3600" b="1">
              <a:hlinkClick r:id="rId8" action="ppaction://hlinksldjump"/>
            </a:endParaRPr>
          </a:p>
        </p:txBody>
      </p:sp>
      <p:sp>
        <p:nvSpPr>
          <p:cNvPr id="2151" name="AutoShape 103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9" action="ppaction://hlinksldjump"/>
              </a:rPr>
              <a:t>300</a:t>
            </a:r>
            <a:endParaRPr lang="en-US" sz="3600" b="1"/>
          </a:p>
        </p:txBody>
      </p:sp>
      <p:sp>
        <p:nvSpPr>
          <p:cNvPr id="2152" name="AutoShape 104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0" action="ppaction://hlinksldjump"/>
              </a:rPr>
              <a:t>400</a:t>
            </a:r>
            <a:endParaRPr lang="en-US" sz="3600" b="1"/>
          </a:p>
        </p:txBody>
      </p:sp>
      <p:sp>
        <p:nvSpPr>
          <p:cNvPr id="2153" name="AutoShape 105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1" action="ppaction://hlinksldjump"/>
              </a:rPr>
              <a:t>500</a:t>
            </a:r>
            <a:endParaRPr lang="en-US" sz="3600" b="1"/>
          </a:p>
        </p:txBody>
      </p:sp>
      <p:sp>
        <p:nvSpPr>
          <p:cNvPr id="2154" name="AutoShape 106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2" action="ppaction://hlinksldjump"/>
              </a:rPr>
              <a:t>100</a:t>
            </a:r>
            <a:endParaRPr lang="en-US" sz="3600" b="1"/>
          </a:p>
        </p:txBody>
      </p:sp>
      <p:sp>
        <p:nvSpPr>
          <p:cNvPr id="2155" name="AutoShape 107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3" action="ppaction://hlinksldjump"/>
              </a:rPr>
              <a:t>200</a:t>
            </a:r>
            <a:endParaRPr lang="en-US" sz="3600" b="1"/>
          </a:p>
        </p:txBody>
      </p:sp>
      <p:sp>
        <p:nvSpPr>
          <p:cNvPr id="2156" name="AutoShape 108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4" action="ppaction://hlinksldjump"/>
              </a:rPr>
              <a:t>300</a:t>
            </a:r>
            <a:endParaRPr lang="en-US" sz="3600" b="1"/>
          </a:p>
        </p:txBody>
      </p:sp>
      <p:sp>
        <p:nvSpPr>
          <p:cNvPr id="2157" name="AutoShape 109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5" action="ppaction://hlinksldjump"/>
              </a:rPr>
              <a:t>400</a:t>
            </a:r>
            <a:endParaRPr lang="en-US" sz="3600" b="1"/>
          </a:p>
        </p:txBody>
      </p:sp>
      <p:sp>
        <p:nvSpPr>
          <p:cNvPr id="2158" name="AutoShape 110">
            <a:hlinkClick r:id="rId1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6" action="ppaction://hlinksldjump"/>
              </a:rPr>
              <a:t>500</a:t>
            </a:r>
            <a:endParaRPr lang="en-US" sz="3600" b="1"/>
          </a:p>
        </p:txBody>
      </p:sp>
      <p:sp>
        <p:nvSpPr>
          <p:cNvPr id="2159" name="AutoShape 111">
            <a:hlinkClick r:id="rId1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7" action="ppaction://hlinksldjump"/>
              </a:rPr>
              <a:t>100</a:t>
            </a:r>
            <a:endParaRPr lang="en-US" sz="3600" b="1"/>
          </a:p>
        </p:txBody>
      </p:sp>
      <p:sp>
        <p:nvSpPr>
          <p:cNvPr id="2160" name="AutoShape 112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8" action="ppaction://hlinksldjump"/>
              </a:rPr>
              <a:t>200</a:t>
            </a:r>
            <a:endParaRPr lang="en-US" sz="3600" b="1"/>
          </a:p>
        </p:txBody>
      </p:sp>
      <p:sp>
        <p:nvSpPr>
          <p:cNvPr id="2161" name="AutoShape 113">
            <a:hlinkClick r:id="rId1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9" action="ppaction://hlinksldjump"/>
              </a:rPr>
              <a:t>300</a:t>
            </a:r>
            <a:endParaRPr lang="en-US" sz="3600" b="1"/>
          </a:p>
        </p:txBody>
      </p:sp>
      <p:sp>
        <p:nvSpPr>
          <p:cNvPr id="2162" name="AutoShape 114">
            <a:hlinkClick r:id="rId2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0" action="ppaction://hlinksldjump"/>
              </a:rPr>
              <a:t>400</a:t>
            </a:r>
            <a:endParaRPr lang="en-US" sz="3600" b="1"/>
          </a:p>
        </p:txBody>
      </p:sp>
      <p:sp>
        <p:nvSpPr>
          <p:cNvPr id="2163" name="AutoShape 115">
            <a:hlinkClick r:id="rId2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1" action="ppaction://hlinksldjump"/>
              </a:rPr>
              <a:t>500</a:t>
            </a:r>
            <a:endParaRPr lang="en-US" sz="3600" b="1"/>
          </a:p>
        </p:txBody>
      </p:sp>
      <p:sp>
        <p:nvSpPr>
          <p:cNvPr id="2164" name="AutoShape 116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2" action="ppaction://hlinksldjump"/>
              </a:rPr>
              <a:t>100</a:t>
            </a:r>
            <a:endParaRPr lang="en-US" sz="3600" b="1"/>
          </a:p>
        </p:txBody>
      </p:sp>
      <p:sp>
        <p:nvSpPr>
          <p:cNvPr id="2165" name="AutoShape 117">
            <a:hlinkClick r:id="rId2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3" action="ppaction://hlinksldjump"/>
              </a:rPr>
              <a:t>200</a:t>
            </a:r>
            <a:endParaRPr lang="en-US" sz="3600" b="1"/>
          </a:p>
        </p:txBody>
      </p:sp>
      <p:sp>
        <p:nvSpPr>
          <p:cNvPr id="2166" name="AutoShape 118">
            <a:hlinkClick r:id="rId2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4" action="ppaction://hlinksldjump"/>
              </a:rPr>
              <a:t>300</a:t>
            </a:r>
            <a:endParaRPr lang="en-US" sz="3600" b="1"/>
          </a:p>
        </p:txBody>
      </p:sp>
      <p:sp>
        <p:nvSpPr>
          <p:cNvPr id="2167" name="AutoShape 119">
            <a:hlinkClick r:id="rId2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5" action="ppaction://hlinksldjump"/>
              </a:rPr>
              <a:t>400</a:t>
            </a:r>
            <a:endParaRPr lang="en-US" sz="3600" b="1"/>
          </a:p>
        </p:txBody>
      </p:sp>
      <p:sp>
        <p:nvSpPr>
          <p:cNvPr id="2168" name="AutoShape 120">
            <a:hlinkClick r:id="rId2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6" action="ppaction://hlinksldjump"/>
              </a:rPr>
              <a:t>500</a:t>
            </a:r>
            <a:endParaRPr lang="en-US" sz="3600" b="1"/>
          </a:p>
        </p:txBody>
      </p:sp>
      <p:sp>
        <p:nvSpPr>
          <p:cNvPr id="2088" name="AutoShape 40">
            <a:hlinkClick r:id="rId2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" action="ppaction://hlinkshowjump?jump=nextslide"/>
              </a:rPr>
              <a:t>100</a:t>
            </a:r>
            <a:endParaRPr lang="en-US" sz="3600" b="1"/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800" b="1">
                <a:solidFill>
                  <a:schemeClr val="bg1"/>
                </a:solidFill>
                <a:latin typeface="Garamond" pitchFamily="18" charset="0"/>
              </a:rPr>
              <a:t>Rhyme </a:t>
            </a:r>
          </a:p>
          <a:p>
            <a:r>
              <a:rPr lang="en-US" sz="2800" b="1">
                <a:solidFill>
                  <a:schemeClr val="bg1"/>
                </a:solidFill>
                <a:latin typeface="Garamond" pitchFamily="18" charset="0"/>
              </a:rPr>
              <a:t>Time</a:t>
            </a:r>
          </a:p>
        </p:txBody>
      </p:sp>
      <p:sp>
        <p:nvSpPr>
          <p:cNvPr id="2145" name="Rectangle 97"/>
          <p:cNvSpPr>
            <a:spLocks noChangeArrowheads="1"/>
          </p:cNvSpPr>
          <p:nvPr/>
        </p:nvSpPr>
        <p:spPr bwMode="auto">
          <a:xfrm>
            <a:off x="18288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800" b="1">
                <a:solidFill>
                  <a:schemeClr val="bg1"/>
                </a:solidFill>
              </a:rPr>
              <a:t>Conflict</a:t>
            </a:r>
          </a:p>
        </p:txBody>
      </p:sp>
      <p:sp>
        <p:nvSpPr>
          <p:cNvPr id="2146" name="Rectangle 98"/>
          <p:cNvSpPr>
            <a:spLocks noChangeArrowheads="1"/>
          </p:cNvSpPr>
          <p:nvPr/>
        </p:nvSpPr>
        <p:spPr bwMode="auto">
          <a:xfrm>
            <a:off x="36576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500" b="1">
                <a:solidFill>
                  <a:schemeClr val="bg1"/>
                </a:solidFill>
              </a:rPr>
              <a:t>Renaissance</a:t>
            </a:r>
          </a:p>
        </p:txBody>
      </p:sp>
      <p:sp>
        <p:nvSpPr>
          <p:cNvPr id="2147" name="Rectangle 99"/>
          <p:cNvSpPr>
            <a:spLocks noChangeArrowheads="1"/>
          </p:cNvSpPr>
          <p:nvPr/>
        </p:nvSpPr>
        <p:spPr bwMode="auto">
          <a:xfrm>
            <a:off x="54864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000" b="1">
                <a:solidFill>
                  <a:schemeClr val="bg1"/>
                </a:solidFill>
              </a:rPr>
              <a:t>Scientific Rev</a:t>
            </a:r>
          </a:p>
          <a:p>
            <a:r>
              <a:rPr lang="en-US" sz="2000" b="1">
                <a:solidFill>
                  <a:schemeClr val="bg1"/>
                </a:solidFill>
              </a:rPr>
              <a:t>Enlightenment</a:t>
            </a:r>
          </a:p>
        </p:txBody>
      </p:sp>
      <p:sp>
        <p:nvSpPr>
          <p:cNvPr id="2148" name="Rectangle 100"/>
          <p:cNvSpPr>
            <a:spLocks noChangeArrowheads="1"/>
          </p:cNvSpPr>
          <p:nvPr/>
        </p:nvSpPr>
        <p:spPr bwMode="auto">
          <a:xfrm>
            <a:off x="73152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500" b="1">
                <a:solidFill>
                  <a:schemeClr val="bg1"/>
                </a:solidFill>
              </a:rPr>
              <a:t>Absolutism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5" name="Rectangle 2055"/>
          <p:cNvSpPr>
            <a:spLocks noGrp="1" noChangeArrowheads="1"/>
          </p:cNvSpPr>
          <p:nvPr>
            <p:ph type="subTitle" idx="1"/>
          </p:nvPr>
        </p:nvSpPr>
        <p:spPr>
          <a:xfrm>
            <a:off x="762000" y="457200"/>
            <a:ext cx="7772400" cy="4800600"/>
          </a:xfrm>
        </p:spPr>
        <p:txBody>
          <a:bodyPr/>
          <a:lstStyle/>
          <a:p>
            <a:r>
              <a:rPr lang="en-US" sz="6000"/>
              <a:t>Had tootsie rolls been invented and named for a French king, we would have candies with this rhyming name.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1" name="AutoShape 102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6745" name="Rectangle 1033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2514600"/>
          </a:xfrm>
        </p:spPr>
        <p:txBody>
          <a:bodyPr/>
          <a:lstStyle/>
          <a:p>
            <a:r>
              <a:rPr lang="en-US" sz="7500"/>
              <a:t>What are</a:t>
            </a:r>
            <a:br>
              <a:rPr lang="en-US" sz="7500"/>
            </a:br>
            <a:r>
              <a:rPr lang="en-US" sz="7500"/>
              <a:t>“chewy Louis”?</a:t>
            </a:r>
          </a:p>
        </p:txBody>
      </p:sp>
      <p:pic>
        <p:nvPicPr>
          <p:cNvPr id="120843" name="Picture 1035" descr="300px-Louis_XIV_of_France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743200"/>
            <a:ext cx="2212975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0845" name="Picture 1037" descr="home-rev4GB_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5562600"/>
            <a:ext cx="4800600" cy="90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90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762000" y="609600"/>
            <a:ext cx="7924800" cy="4495800"/>
          </a:xfrm>
        </p:spPr>
        <p:txBody>
          <a:bodyPr/>
          <a:lstStyle/>
          <a:p>
            <a:r>
              <a:rPr lang="en-US" sz="6000"/>
              <a:t>Executed in 1649, this king lost the English Civil War to Oliver Cromwell’s Puritan army.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0840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848600" cy="2133600"/>
          </a:xfrm>
        </p:spPr>
        <p:txBody>
          <a:bodyPr/>
          <a:lstStyle/>
          <a:p>
            <a:r>
              <a:rPr lang="en-US" sz="7500"/>
              <a:t>Who is </a:t>
            </a:r>
            <a:br>
              <a:rPr lang="en-US" sz="7500"/>
            </a:br>
            <a:r>
              <a:rPr lang="en-US" sz="7500"/>
              <a:t>King Charles I?</a:t>
            </a:r>
          </a:p>
        </p:txBody>
      </p:sp>
      <p:pic>
        <p:nvPicPr>
          <p:cNvPr id="124938" name="Picture 1034" descr="Anthony van Dyck, 1636">
            <a:hlinkClick r:id="rId3" tooltip="Anthony van Dyck, 1636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048000"/>
            <a:ext cx="2495550" cy="313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7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09600" y="609600"/>
            <a:ext cx="8001000" cy="3657600"/>
          </a:xfrm>
        </p:spPr>
        <p:txBody>
          <a:bodyPr/>
          <a:lstStyle/>
          <a:p>
            <a:r>
              <a:rPr lang="en-US" sz="6000"/>
              <a:t>This Prussian monarch was well prepared for war, but preferred not to risk his “tall soldiers”.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4935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09600" y="304800"/>
            <a:ext cx="7772400" cy="2667000"/>
          </a:xfrm>
        </p:spPr>
        <p:txBody>
          <a:bodyPr/>
          <a:lstStyle/>
          <a:p>
            <a:r>
              <a:rPr lang="en-US" sz="7000"/>
              <a:t>Who is </a:t>
            </a:r>
            <a:br>
              <a:rPr lang="en-US" sz="7000"/>
            </a:br>
            <a:r>
              <a:rPr lang="en-US" sz="7000"/>
              <a:t>Frederick William I?</a:t>
            </a:r>
          </a:p>
        </p:txBody>
      </p:sp>
      <p:pic>
        <p:nvPicPr>
          <p:cNvPr id="129034" name="Picture 1034" descr="Frederick_William_I_the_Soldier-Ki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895600"/>
            <a:ext cx="2741613" cy="352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533400" y="609600"/>
            <a:ext cx="8229600" cy="4495800"/>
          </a:xfrm>
        </p:spPr>
        <p:txBody>
          <a:bodyPr/>
          <a:lstStyle/>
          <a:p>
            <a:r>
              <a:rPr lang="en-US" sz="5000"/>
              <a:t>The reconquista in Spain was completed in 1492, a year which also witnessed Columbus’ voyage and the expulsion of these two non-Christian groups of Spaniards.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8" name="AutoShape 205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031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848600" cy="2362200"/>
          </a:xfrm>
        </p:spPr>
        <p:txBody>
          <a:bodyPr/>
          <a:lstStyle/>
          <a:p>
            <a:r>
              <a:rPr lang="en-US" sz="7500"/>
              <a:t>Who were the </a:t>
            </a:r>
            <a:br>
              <a:rPr lang="en-US" sz="7500"/>
            </a:br>
            <a:r>
              <a:rPr lang="en-US" sz="7500"/>
              <a:t>Jews and Moors?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09600" y="609600"/>
            <a:ext cx="8001000" cy="5410200"/>
          </a:xfrm>
        </p:spPr>
        <p:txBody>
          <a:bodyPr/>
          <a:lstStyle/>
          <a:p>
            <a:r>
              <a:rPr lang="en-US" sz="5400" dirty="0" smtClean="0"/>
              <a:t>Conflict that destroyed the Holy Roman Empire and Germany while witnessing the rise of France.</a:t>
            </a:r>
            <a:endParaRPr lang="en-US" sz="54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4" name="AutoShape 205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27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838200" y="685800"/>
            <a:ext cx="7772400" cy="2514600"/>
          </a:xfrm>
        </p:spPr>
        <p:txBody>
          <a:bodyPr/>
          <a:lstStyle/>
          <a:p>
            <a:r>
              <a:rPr lang="en-US" sz="7000" dirty="0"/>
              <a:t>What is the </a:t>
            </a:r>
            <a:r>
              <a:rPr lang="en-US" sz="7000" dirty="0" smtClean="0"/>
              <a:t>Thirty </a:t>
            </a:r>
            <a:r>
              <a:rPr lang="en-US" sz="7000" dirty="0"/>
              <a:t>Years War?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937125" y="286385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533400" y="457200"/>
            <a:ext cx="7696200" cy="5867400"/>
          </a:xfrm>
        </p:spPr>
        <p:txBody>
          <a:bodyPr/>
          <a:lstStyle/>
          <a:p>
            <a:r>
              <a:rPr lang="en-US" sz="6000"/>
              <a:t>Face Cesare Borgia might have made had he known that he was the model for this book by Machiavelli.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4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8001000" cy="5791200"/>
          </a:xfrm>
        </p:spPr>
        <p:txBody>
          <a:bodyPr/>
          <a:lstStyle/>
          <a:p>
            <a:r>
              <a:rPr lang="en-US" sz="5500"/>
              <a:t>A massacre of French Huguenots on Saint Bartholomew’s Day in Paris sparked this war, which was eventually won by Henry of Navarre, soon to be Henry IV.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0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7223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8001000" cy="2590800"/>
          </a:xfrm>
        </p:spPr>
        <p:txBody>
          <a:bodyPr/>
          <a:lstStyle/>
          <a:p>
            <a:r>
              <a:rPr lang="en-US" sz="7500"/>
              <a:t>What is the War of the Three Henrys?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8" name="Rectangle 2058"/>
          <p:cNvSpPr>
            <a:spLocks noChangeArrowheads="1"/>
          </p:cNvSpPr>
          <p:nvPr/>
        </p:nvSpPr>
        <p:spPr bwMode="auto">
          <a:xfrm>
            <a:off x="685800" y="914400"/>
            <a:ext cx="78486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6500">
                <a:solidFill>
                  <a:schemeClr val="tx2"/>
                </a:solidFill>
              </a:rPr>
              <a:t>Renaissance literally translates to mean…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6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7464" name="Rectangle 1032"/>
          <p:cNvSpPr>
            <a:spLocks noChangeArrowheads="1"/>
          </p:cNvSpPr>
          <p:nvPr/>
        </p:nvSpPr>
        <p:spPr bwMode="auto">
          <a:xfrm>
            <a:off x="838200" y="15240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7000">
                <a:solidFill>
                  <a:schemeClr val="tx2"/>
                </a:solidFill>
              </a:rPr>
              <a:t>What is rebirth?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6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8153400" cy="3733800"/>
          </a:xfrm>
        </p:spPr>
        <p:txBody>
          <a:bodyPr/>
          <a:lstStyle/>
          <a:p>
            <a:r>
              <a:rPr lang="en-US" sz="6500"/>
              <a:t>3 ideas stressed by Renaissance Humanists such as Giovanni Pico della Mirandola.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541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09600" y="762000"/>
            <a:ext cx="8077200" cy="4343400"/>
          </a:xfrm>
        </p:spPr>
        <p:txBody>
          <a:bodyPr/>
          <a:lstStyle/>
          <a:p>
            <a:r>
              <a:rPr lang="en-US" sz="6500"/>
              <a:t>What are individualism, secularism, and the classical past?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2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457200" y="762000"/>
            <a:ext cx="8305800" cy="4876800"/>
          </a:xfrm>
          <a:noFill/>
          <a:ln/>
        </p:spPr>
        <p:txBody>
          <a:bodyPr/>
          <a:lstStyle/>
          <a:p>
            <a:r>
              <a:rPr lang="en-US" sz="5500"/>
              <a:t>Desiderius Erasmus was part of this group of individuals interested in reforming Renaissance society according to Christian themes.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5657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924800" cy="4038600"/>
          </a:xfrm>
          <a:noFill/>
          <a:ln/>
        </p:spPr>
        <p:txBody>
          <a:bodyPr/>
          <a:lstStyle/>
          <a:p>
            <a:r>
              <a:rPr lang="en-US" sz="6500"/>
              <a:t>Who were</a:t>
            </a:r>
            <a:br>
              <a:rPr lang="en-US" sz="6500"/>
            </a:br>
            <a:r>
              <a:rPr lang="en-US" sz="6500"/>
              <a:t>Northern Humanists?</a:t>
            </a:r>
            <a:br>
              <a:rPr lang="en-US" sz="6500"/>
            </a:br>
            <a:r>
              <a:rPr lang="en-US" sz="6500"/>
              <a:t>(or Christian Humanists)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762000" y="762000"/>
            <a:ext cx="7924800" cy="4343400"/>
          </a:xfrm>
        </p:spPr>
        <p:txBody>
          <a:bodyPr/>
          <a:lstStyle/>
          <a:p>
            <a:r>
              <a:rPr lang="en-US" sz="5500"/>
              <a:t>This tall marble sculpture, created by Michelangelo, is an example of the Renaissance interest in the potential of the individual.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0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14400" y="914400"/>
            <a:ext cx="7772400" cy="1143000"/>
          </a:xfrm>
        </p:spPr>
        <p:txBody>
          <a:bodyPr/>
          <a:lstStyle/>
          <a:p>
            <a:r>
              <a:rPr lang="en-US" sz="7500"/>
              <a:t>What is </a:t>
            </a:r>
            <a:r>
              <a:rPr lang="en-US" sz="7500" i="1"/>
              <a:t>David</a:t>
            </a:r>
            <a:r>
              <a:rPr lang="en-US" sz="7500"/>
              <a:t>?</a:t>
            </a:r>
          </a:p>
        </p:txBody>
      </p:sp>
      <p:pic>
        <p:nvPicPr>
          <p:cNvPr id="159755" name="Picture 11" descr="Michelangelo-Davi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286000"/>
            <a:ext cx="2320925" cy="376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4277" name="AutoShape 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4752975" y="25558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542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"/>
            <a:ext cx="7772400" cy="2514600"/>
          </a:xfrm>
        </p:spPr>
        <p:txBody>
          <a:bodyPr/>
          <a:lstStyle/>
          <a:p>
            <a:r>
              <a:rPr lang="en-US" sz="7000"/>
              <a:t>What is a </a:t>
            </a:r>
            <a:br>
              <a:rPr lang="en-US" sz="7000"/>
            </a:br>
            <a:r>
              <a:rPr lang="en-US" sz="7000"/>
              <a:t>“prince wince”?</a:t>
            </a:r>
          </a:p>
        </p:txBody>
      </p:sp>
      <p:pic>
        <p:nvPicPr>
          <p:cNvPr id="54285" name="Picture 13" descr="Cesare Borgia.">
            <a:hlinkClick r:id="rId3" tooltip="Cesare Borgia.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667000"/>
            <a:ext cx="2760663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4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6019800"/>
          </a:xfrm>
        </p:spPr>
        <p:txBody>
          <a:bodyPr/>
          <a:lstStyle/>
          <a:p>
            <a:r>
              <a:rPr lang="en-US" sz="5800" dirty="0"/>
              <a:t>The book </a:t>
            </a:r>
            <a:r>
              <a:rPr lang="en-US" sz="5800" dirty="0" smtClean="0"/>
              <a:t>offers insights into the political climate of Northern Italy and how to rule there</a:t>
            </a:r>
            <a:endParaRPr lang="en-US" sz="58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770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762000" y="990600"/>
            <a:ext cx="7772400" cy="1143000"/>
          </a:xfrm>
        </p:spPr>
        <p:txBody>
          <a:bodyPr/>
          <a:lstStyle/>
          <a:p>
            <a:r>
              <a:rPr lang="en-US" sz="6500"/>
              <a:t>What is </a:t>
            </a:r>
            <a:r>
              <a:rPr lang="en-US" sz="6500" i="1"/>
              <a:t>The Prince</a:t>
            </a:r>
            <a:r>
              <a:rPr lang="en-US" sz="6500"/>
              <a:t>?</a:t>
            </a:r>
          </a:p>
        </p:txBody>
      </p:sp>
      <p:pic>
        <p:nvPicPr>
          <p:cNvPr id="163849" name="Picture 9" descr="machiavell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362200"/>
            <a:ext cx="5243513" cy="317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50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09600" y="609600"/>
            <a:ext cx="7924800" cy="5410200"/>
          </a:xfrm>
        </p:spPr>
        <p:txBody>
          <a:bodyPr/>
          <a:lstStyle/>
          <a:p>
            <a:r>
              <a:rPr lang="en-US" sz="6500"/>
              <a:t>The focus of 18</a:t>
            </a:r>
            <a:r>
              <a:rPr lang="en-US" sz="6500" baseline="30000"/>
              <a:t>th</a:t>
            </a:r>
            <a:r>
              <a:rPr lang="en-US" sz="6500"/>
              <a:t> c. philosophes was obvious in this nickname for the Enlightenment.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79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8077200" cy="3352800"/>
          </a:xfrm>
        </p:spPr>
        <p:txBody>
          <a:bodyPr/>
          <a:lstStyle/>
          <a:p>
            <a:r>
              <a:rPr lang="en-US" sz="6500"/>
              <a:t>What is “Age of Reason”?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6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5181600"/>
          </a:xfrm>
        </p:spPr>
        <p:txBody>
          <a:bodyPr/>
          <a:lstStyle/>
          <a:p>
            <a:r>
              <a:rPr lang="en-US" sz="6500"/>
              <a:t>Also known as Francois-Marie Arouet, this philsophe championed religious toleration.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89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z="7000"/>
              <a:t>Who is Voltaire?</a:t>
            </a:r>
          </a:p>
        </p:txBody>
      </p:sp>
      <p:pic>
        <p:nvPicPr>
          <p:cNvPr id="172041" name="Picture 9" descr="200px-358518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209800"/>
            <a:ext cx="2981325" cy="3919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7848600" cy="5029200"/>
          </a:xfrm>
        </p:spPr>
        <p:txBody>
          <a:bodyPr/>
          <a:lstStyle/>
          <a:p>
            <a:r>
              <a:rPr lang="en-US" sz="5500"/>
              <a:t>His famous work entitled, </a:t>
            </a:r>
            <a:r>
              <a:rPr lang="en-US" sz="5500" i="1"/>
              <a:t>On the Revolutions of the Heavenly Spheres</a:t>
            </a:r>
            <a:r>
              <a:rPr lang="en-US" sz="5500"/>
              <a:t>, asserted that the Earth’s center is not the center of the universe.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999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7848600" cy="1981200"/>
          </a:xfrm>
        </p:spPr>
        <p:txBody>
          <a:bodyPr/>
          <a:lstStyle/>
          <a:p>
            <a:r>
              <a:rPr lang="en-US" sz="6500"/>
              <a:t>Who is Nicolaus Copernicus?</a:t>
            </a:r>
          </a:p>
        </p:txBody>
      </p:sp>
      <p:pic>
        <p:nvPicPr>
          <p:cNvPr id="176137" name="Picture 9" descr="The astronomer Copernicus: Conversation with God. Painting by Jan Matejko ">
            <a:hlinkClick r:id="rId3" tooltip="The astronomer Copernicus: Conversation with God. Painting by Jan Matejko 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971800"/>
            <a:ext cx="447675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762000"/>
            <a:ext cx="8001000" cy="5181600"/>
          </a:xfrm>
        </p:spPr>
        <p:txBody>
          <a:bodyPr/>
          <a:lstStyle/>
          <a:p>
            <a:r>
              <a:rPr lang="en-US" sz="6000"/>
              <a:t>Isaac Newton’s famous work describing his laws, </a:t>
            </a:r>
            <a:r>
              <a:rPr lang="en-US" sz="6000" i="1"/>
              <a:t>Mathematical Principles of Natural Philosophy</a:t>
            </a:r>
            <a:r>
              <a:rPr lang="en-US" sz="6000"/>
              <a:t>, is also known by this name.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08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09600" y="838200"/>
            <a:ext cx="7848600" cy="1676400"/>
          </a:xfrm>
        </p:spPr>
        <p:txBody>
          <a:bodyPr/>
          <a:lstStyle/>
          <a:p>
            <a:r>
              <a:rPr lang="en-US" sz="7000"/>
              <a:t>What is </a:t>
            </a:r>
            <a:br>
              <a:rPr lang="en-US" sz="7000"/>
            </a:br>
            <a:r>
              <a:rPr lang="en-US" sz="7000" i="1"/>
              <a:t>Principia</a:t>
            </a:r>
            <a:r>
              <a:rPr lang="en-US" sz="7000"/>
              <a:t>?</a:t>
            </a:r>
          </a:p>
        </p:txBody>
      </p:sp>
      <p:pic>
        <p:nvPicPr>
          <p:cNvPr id="180233" name="Picture 9" descr="Newton's own copy of his Principia, with handwritten corrections for the second edition.">
            <a:hlinkClick r:id="rId3" tooltip="Newton's own copy of his Principia, with handwritten corrections for the second edition.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971800"/>
            <a:ext cx="5124450" cy="3402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3315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549775" y="3052763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sz="2400"/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533400" y="685800"/>
            <a:ext cx="8153400" cy="3657600"/>
          </a:xfrm>
        </p:spPr>
        <p:txBody>
          <a:bodyPr/>
          <a:lstStyle/>
          <a:p>
            <a:r>
              <a:rPr lang="en-US" sz="6000"/>
              <a:t>Violent crowds proving this philosopher’s ideas about life in a state of nature.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4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696200" cy="5257800"/>
          </a:xfrm>
        </p:spPr>
        <p:txBody>
          <a:bodyPr/>
          <a:lstStyle/>
          <a:p>
            <a:r>
              <a:rPr lang="en-US" sz="6000" dirty="0" smtClean="0"/>
              <a:t>Argued that man was a “Noble Savage” and was corrupted by society, General Will and virtue must guide</a:t>
            </a:r>
            <a:endParaRPr lang="en-US" sz="60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818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09600" y="304800"/>
            <a:ext cx="7848600" cy="2895600"/>
          </a:xfrm>
        </p:spPr>
        <p:txBody>
          <a:bodyPr/>
          <a:lstStyle/>
          <a:p>
            <a:r>
              <a:rPr lang="en-US" sz="6500" dirty="0"/>
              <a:t>Who is </a:t>
            </a:r>
            <a:r>
              <a:rPr lang="en-US" sz="6500" dirty="0" smtClean="0"/>
              <a:t>Rousseau?</a:t>
            </a:r>
            <a:endParaRPr lang="en-US" sz="65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667000"/>
            <a:ext cx="4591050" cy="382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30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838200" y="914400"/>
            <a:ext cx="7696200" cy="3886200"/>
          </a:xfrm>
        </p:spPr>
        <p:txBody>
          <a:bodyPr/>
          <a:lstStyle/>
          <a:p>
            <a:r>
              <a:rPr lang="en-US" sz="6000"/>
              <a:t>This Catholic king believed in the idea of “one king, one law, one faith”.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227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2971800"/>
          </a:xfrm>
        </p:spPr>
        <p:txBody>
          <a:bodyPr/>
          <a:lstStyle/>
          <a:p>
            <a:r>
              <a:rPr lang="en-US" sz="6500"/>
              <a:t>Who is </a:t>
            </a:r>
            <a:br>
              <a:rPr lang="en-US" sz="6500"/>
            </a:br>
            <a:r>
              <a:rPr lang="en-US" sz="6500"/>
              <a:t>King Louis XIV?</a:t>
            </a:r>
            <a:br>
              <a:rPr lang="en-US" sz="6500"/>
            </a:br>
            <a:r>
              <a:rPr lang="en-US" sz="5500"/>
              <a:t>(a.k.a. The Sun King)</a:t>
            </a:r>
          </a:p>
        </p:txBody>
      </p:sp>
      <p:pic>
        <p:nvPicPr>
          <p:cNvPr id="188425" name="Picture 9" descr="sunk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581400"/>
            <a:ext cx="2365375" cy="29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6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838200" y="533400"/>
            <a:ext cx="7772400" cy="4191000"/>
          </a:xfrm>
        </p:spPr>
        <p:txBody>
          <a:bodyPr/>
          <a:lstStyle/>
          <a:p>
            <a:r>
              <a:rPr lang="en-US" sz="6000"/>
              <a:t>Also known as the “Window to the West” this new capital was built by Tsar Peter I.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37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n-US" sz="6000"/>
              <a:t>What is St. Petersburg?</a:t>
            </a:r>
          </a:p>
        </p:txBody>
      </p:sp>
      <p:pic>
        <p:nvPicPr>
          <p:cNvPr id="192523" name="Picture 11" descr="Monument to Peter the Great (by Mikhail Shemiakin), St. Petersburg, Russ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057400"/>
            <a:ext cx="26924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762000" y="762000"/>
            <a:ext cx="7543800" cy="5181600"/>
          </a:xfrm>
        </p:spPr>
        <p:txBody>
          <a:bodyPr/>
          <a:lstStyle/>
          <a:p>
            <a:r>
              <a:rPr lang="en-US" sz="5500"/>
              <a:t>This enlightened Russian monarch had a reputation as a patron of the arts, literature and education but she refused to abolish serfdom.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047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n-US" sz="5000"/>
              <a:t>Who is Catherine II or Catherine the Great?</a:t>
            </a:r>
          </a:p>
        </p:txBody>
      </p:sp>
      <p:pic>
        <p:nvPicPr>
          <p:cNvPr id="196617" name="Picture 9" descr="Catherine II of Russia">
            <a:hlinkClick r:id="rId3" tooltip="Catherine II of Russia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514600"/>
            <a:ext cx="3101975" cy="395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09600" y="685800"/>
            <a:ext cx="7848600" cy="3962400"/>
          </a:xfrm>
        </p:spPr>
        <p:txBody>
          <a:bodyPr/>
          <a:lstStyle/>
          <a:p>
            <a:r>
              <a:rPr lang="en-US" sz="6000"/>
              <a:t>In 1772 these three countries partitioned Poland, reducing Polish population and territory.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56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09600" y="228600"/>
            <a:ext cx="7924800" cy="2057400"/>
          </a:xfrm>
        </p:spPr>
        <p:txBody>
          <a:bodyPr/>
          <a:lstStyle/>
          <a:p>
            <a:r>
              <a:rPr lang="en-US" sz="6000"/>
              <a:t>Who are Russia, Prussia, Austria?</a:t>
            </a:r>
          </a:p>
        </p:txBody>
      </p:sp>
      <p:pic>
        <p:nvPicPr>
          <p:cNvPr id="308227" name="Picture 3" descr="The First Partition (1772).">
            <a:hlinkClick r:id="rId3" tooltip="The First Partition (1772).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370138"/>
            <a:ext cx="5257800" cy="411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228" name="Text Box 4"/>
          <p:cNvSpPr txBox="1">
            <a:spLocks noChangeArrowheads="1"/>
          </p:cNvSpPr>
          <p:nvPr/>
        </p:nvSpPr>
        <p:spPr bwMode="auto">
          <a:xfrm>
            <a:off x="4572000" y="2895600"/>
            <a:ext cx="1066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Russia</a:t>
            </a:r>
          </a:p>
        </p:txBody>
      </p:sp>
      <p:sp>
        <p:nvSpPr>
          <p:cNvPr id="308229" name="Text Box 5"/>
          <p:cNvSpPr txBox="1">
            <a:spLocks noChangeArrowheads="1"/>
          </p:cNvSpPr>
          <p:nvPr/>
        </p:nvSpPr>
        <p:spPr bwMode="auto">
          <a:xfrm>
            <a:off x="2362200" y="3886200"/>
            <a:ext cx="1066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Prussia</a:t>
            </a:r>
          </a:p>
        </p:txBody>
      </p:sp>
      <p:sp>
        <p:nvSpPr>
          <p:cNvPr id="308230" name="Text Box 6"/>
          <p:cNvSpPr txBox="1">
            <a:spLocks noChangeArrowheads="1"/>
          </p:cNvSpPr>
          <p:nvPr/>
        </p:nvSpPr>
        <p:spPr bwMode="auto">
          <a:xfrm>
            <a:off x="2743200" y="5791200"/>
            <a:ext cx="990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Austria</a:t>
            </a:r>
          </a:p>
        </p:txBody>
      </p:sp>
      <p:sp>
        <p:nvSpPr>
          <p:cNvPr id="308231" name="Text Box 7"/>
          <p:cNvSpPr txBox="1">
            <a:spLocks noChangeArrowheads="1"/>
          </p:cNvSpPr>
          <p:nvPr/>
        </p:nvSpPr>
        <p:spPr bwMode="auto">
          <a:xfrm>
            <a:off x="4648200" y="5410200"/>
            <a:ext cx="990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Poland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457" name="Rectangle 103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533400"/>
            <a:ext cx="6705600" cy="2590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7500"/>
              <a:t>What are </a:t>
            </a:r>
          </a:p>
          <a:p>
            <a:pPr>
              <a:lnSpc>
                <a:spcPct val="90000"/>
              </a:lnSpc>
            </a:pPr>
            <a:r>
              <a:rPr lang="en-US" sz="7500"/>
              <a:t>“Hobbes mobs”?</a:t>
            </a:r>
          </a:p>
        </p:txBody>
      </p:sp>
      <p:pic>
        <p:nvPicPr>
          <p:cNvPr id="104459" name="Picture 1035" descr="200px-Thomas_Hobbes_%28portrait%29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505200"/>
            <a:ext cx="2382838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60" name="Picture 1036" descr="MCBD05622_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276600"/>
            <a:ext cx="148907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3886200" y="914400"/>
            <a:ext cx="4495800" cy="4572000"/>
          </a:xfrm>
        </p:spPr>
        <p:txBody>
          <a:bodyPr/>
          <a:lstStyle/>
          <a:p>
            <a:r>
              <a:rPr lang="en-US" sz="4500"/>
              <a:t>Name this enlightened monarch, Holy Roman Emperor, and son of Empress Maria Theresa.</a:t>
            </a:r>
          </a:p>
        </p:txBody>
      </p:sp>
      <p:pic>
        <p:nvPicPr>
          <p:cNvPr id="307203" name="Picture 3" descr="Holy Roman Emperor Joseph II">
            <a:hlinkClick r:id="rId3" tooltip="Holy Roman Emperor Joseph II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838200"/>
            <a:ext cx="2627313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6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866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762000" y="685800"/>
            <a:ext cx="7772400" cy="1143000"/>
          </a:xfrm>
        </p:spPr>
        <p:txBody>
          <a:bodyPr/>
          <a:lstStyle/>
          <a:p>
            <a:r>
              <a:rPr lang="en-US" sz="6500"/>
              <a:t>Who is Joseph II?</a:t>
            </a:r>
          </a:p>
        </p:txBody>
      </p:sp>
      <p:pic>
        <p:nvPicPr>
          <p:cNvPr id="306179" name="Picture 3" descr="Joseph I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133600"/>
            <a:ext cx="3376613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685800"/>
            <a:ext cx="7620000" cy="4038600"/>
          </a:xfrm>
        </p:spPr>
        <p:txBody>
          <a:bodyPr/>
          <a:lstStyle/>
          <a:p>
            <a:r>
              <a:rPr lang="en-US" sz="7500" dirty="0" smtClean="0"/>
              <a:t>The tasty sausage served by the author of the </a:t>
            </a:r>
            <a:r>
              <a:rPr lang="en-US" sz="7500" i="1" dirty="0" smtClean="0"/>
              <a:t>Courtier</a:t>
            </a:r>
            <a:r>
              <a:rPr lang="en-US" sz="7500" dirty="0" smtClean="0"/>
              <a:t> at his deli</a:t>
            </a:r>
            <a:endParaRPr lang="en-US" sz="75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AutoShape 307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8552" name="Rectangle 3080"/>
          <p:cNvSpPr>
            <a:spLocks noGrp="1" noChangeArrowheads="1"/>
          </p:cNvSpPr>
          <p:nvPr>
            <p:ph type="ctrTitle"/>
          </p:nvPr>
        </p:nvSpPr>
        <p:spPr>
          <a:xfrm>
            <a:off x="609600" y="381000"/>
            <a:ext cx="8153400" cy="2895600"/>
          </a:xfrm>
        </p:spPr>
        <p:txBody>
          <a:bodyPr/>
          <a:lstStyle/>
          <a:p>
            <a:r>
              <a:rPr lang="en-US" sz="7500" dirty="0"/>
              <a:t>What are</a:t>
            </a:r>
            <a:br>
              <a:rPr lang="en-US" sz="7500" dirty="0"/>
            </a:br>
            <a:r>
              <a:rPr lang="en-US" sz="7500" dirty="0" smtClean="0"/>
              <a:t>“Castiglione bologna”?</a:t>
            </a:r>
            <a:endParaRPr lang="en-US" sz="7500" dirty="0"/>
          </a:p>
        </p:txBody>
      </p:sp>
      <p:pic>
        <p:nvPicPr>
          <p:cNvPr id="110604" name="Picture 410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721099"/>
            <a:ext cx="2057400" cy="2596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0605" name="Picture 410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191000"/>
            <a:ext cx="2257425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8" name="Rectangle 3078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8077200" cy="3733800"/>
          </a:xfrm>
        </p:spPr>
        <p:txBody>
          <a:bodyPr/>
          <a:lstStyle/>
          <a:p>
            <a:r>
              <a:rPr lang="en-US" sz="7000"/>
              <a:t>The edict allowing Huguenots to practice their religion might have been in this typeface.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48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381000" y="609600"/>
            <a:ext cx="8077200" cy="2667000"/>
          </a:xfrm>
        </p:spPr>
        <p:txBody>
          <a:bodyPr/>
          <a:lstStyle/>
          <a:p>
            <a:r>
              <a:rPr lang="en-US" sz="7500"/>
              <a:t>What is</a:t>
            </a:r>
            <a:br>
              <a:rPr lang="en-US" sz="7500"/>
            </a:br>
            <a:r>
              <a:rPr lang="en-US" sz="7500"/>
              <a:t>“Nantes font”?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FF00"/>
      </a:hlink>
      <a:folHlink>
        <a:srgbClr val="0000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762</TotalTime>
  <Words>662</Words>
  <Application>Microsoft Office PowerPoint</Application>
  <PresentationFormat>On-screen Show (4:3)</PresentationFormat>
  <Paragraphs>138</Paragraphs>
  <Slides>51</Slides>
  <Notes>51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Default Design</vt:lpstr>
      <vt:lpstr>PowerPoint Presentation</vt:lpstr>
      <vt:lpstr>PowerPoint Presentation</vt:lpstr>
      <vt:lpstr>What is a  “prince wince”?</vt:lpstr>
      <vt:lpstr>Violent crowds proving this philosopher’s ideas about life in a state of nature.</vt:lpstr>
      <vt:lpstr>PowerPoint Presentation</vt:lpstr>
      <vt:lpstr>The tasty sausage served by the author of the Courtier at his deli</vt:lpstr>
      <vt:lpstr>What are “Castiglione bologna”?</vt:lpstr>
      <vt:lpstr>The edict allowing Huguenots to practice their religion might have been in this typeface.</vt:lpstr>
      <vt:lpstr>What is “Nantes font”?</vt:lpstr>
      <vt:lpstr>PowerPoint Presentation</vt:lpstr>
      <vt:lpstr>What are “chewy Louis”?</vt:lpstr>
      <vt:lpstr>Executed in 1649, this king lost the English Civil War to Oliver Cromwell’s Puritan army.</vt:lpstr>
      <vt:lpstr>Who is  King Charles I?</vt:lpstr>
      <vt:lpstr>This Prussian monarch was well prepared for war, but preferred not to risk his “tall soldiers”.</vt:lpstr>
      <vt:lpstr>Who is  Frederick William I?</vt:lpstr>
      <vt:lpstr>The reconquista in Spain was completed in 1492, a year which also witnessed Columbus’ voyage and the expulsion of these two non-Christian groups of Spaniards.</vt:lpstr>
      <vt:lpstr>Who were the  Jews and Moors?</vt:lpstr>
      <vt:lpstr>Conflict that destroyed the Holy Roman Empire and Germany while witnessing the rise of France.</vt:lpstr>
      <vt:lpstr>What is the Thirty Years War?</vt:lpstr>
      <vt:lpstr>A massacre of French Huguenots on Saint Bartholomew’s Day in Paris sparked this war, which was eventually won by Henry of Navarre, soon to be Henry IV.</vt:lpstr>
      <vt:lpstr>What is the War of the Three Henrys?</vt:lpstr>
      <vt:lpstr>PowerPoint Presentation</vt:lpstr>
      <vt:lpstr>PowerPoint Presentation</vt:lpstr>
      <vt:lpstr>3 ideas stressed by Renaissance Humanists such as Giovanni Pico della Mirandola.</vt:lpstr>
      <vt:lpstr>What are individualism, secularism, and the classical past?</vt:lpstr>
      <vt:lpstr>Desiderius Erasmus was part of this group of individuals interested in reforming Renaissance society according to Christian themes.</vt:lpstr>
      <vt:lpstr>Who were Northern Humanists? (or Christian Humanists)</vt:lpstr>
      <vt:lpstr>This tall marble sculpture, created by Michelangelo, is an example of the Renaissance interest in the potential of the individual.</vt:lpstr>
      <vt:lpstr>What is David?</vt:lpstr>
      <vt:lpstr>The book offers insights into the political climate of Northern Italy and how to rule there</vt:lpstr>
      <vt:lpstr>What is The Prince?</vt:lpstr>
      <vt:lpstr>The focus of 18th c. philosophes was obvious in this nickname for the Enlightenment.</vt:lpstr>
      <vt:lpstr>What is “Age of Reason”?</vt:lpstr>
      <vt:lpstr>Also known as Francois-Marie Arouet, this philsophe championed religious toleration.</vt:lpstr>
      <vt:lpstr>Who is Voltaire?</vt:lpstr>
      <vt:lpstr>His famous work entitled, On the Revolutions of the Heavenly Spheres, asserted that the Earth’s center is not the center of the universe.</vt:lpstr>
      <vt:lpstr>Who is Nicolaus Copernicus?</vt:lpstr>
      <vt:lpstr>Isaac Newton’s famous work describing his laws, Mathematical Principles of Natural Philosophy, is also known by this name.</vt:lpstr>
      <vt:lpstr>What is  Principia?</vt:lpstr>
      <vt:lpstr>Argued that man was a “Noble Savage” and was corrupted by society, General Will and virtue must guide</vt:lpstr>
      <vt:lpstr>Who is Rousseau?</vt:lpstr>
      <vt:lpstr>This Catholic king believed in the idea of “one king, one law, one faith”.</vt:lpstr>
      <vt:lpstr>Who is  King Louis XIV? (a.k.a. The Sun King)</vt:lpstr>
      <vt:lpstr>Also known as the “Window to the West” this new capital was built by Tsar Peter I.</vt:lpstr>
      <vt:lpstr>What is St. Petersburg?</vt:lpstr>
      <vt:lpstr>This enlightened Russian monarch had a reputation as a patron of the arts, literature and education but she refused to abolish serfdom.</vt:lpstr>
      <vt:lpstr>Who is Catherine II or Catherine the Great?</vt:lpstr>
      <vt:lpstr>In 1772 these three countries partitioned Poland, reducing Polish population and territory.</vt:lpstr>
      <vt:lpstr>Who are Russia, Prussia, Austria?</vt:lpstr>
      <vt:lpstr>Name this enlightened monarch, Holy Roman Emperor, and son of Empress Maria Theresa.</vt:lpstr>
      <vt:lpstr>Who is Joseph II?</vt:lpstr>
    </vt:vector>
  </TitlesOfParts>
  <Company>Grant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Grant County High School</dc:creator>
  <cp:lastModifiedBy>Kuenzi</cp:lastModifiedBy>
  <cp:revision>40</cp:revision>
  <dcterms:created xsi:type="dcterms:W3CDTF">1998-08-19T17:45:48Z</dcterms:created>
  <dcterms:modified xsi:type="dcterms:W3CDTF">2016-01-15T04:34:26Z</dcterms:modified>
</cp:coreProperties>
</file>